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0" r:id="rId4"/>
    <p:sldId id="263" r:id="rId5"/>
    <p:sldId id="266" r:id="rId6"/>
    <p:sldId id="283" r:id="rId7"/>
    <p:sldId id="282" r:id="rId8"/>
    <p:sldId id="284" r:id="rId9"/>
    <p:sldId id="267" r:id="rId10"/>
    <p:sldId id="270" r:id="rId11"/>
    <p:sldId id="268" r:id="rId12"/>
    <p:sldId id="269" r:id="rId13"/>
    <p:sldId id="272" r:id="rId14"/>
    <p:sldId id="273" r:id="rId15"/>
    <p:sldId id="275" r:id="rId16"/>
    <p:sldId id="276" r:id="rId17"/>
    <p:sldId id="278" r:id="rId18"/>
    <p:sldId id="277" r:id="rId19"/>
    <p:sldId id="279" r:id="rId20"/>
    <p:sldId id="280" r:id="rId21"/>
    <p:sldId id="25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F3EBF6-7E5B-4555-8B2F-4D60B6FEE05D}" type="doc">
      <dgm:prSet loTypeId="urn:microsoft.com/office/officeart/2005/8/layout/hProcess6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63CB4E1-9B1C-40A1-87DD-C228EE99AB64}">
      <dgm:prSet phldrT="[Text]"/>
      <dgm:spPr/>
      <dgm:t>
        <a:bodyPr/>
        <a:lstStyle/>
        <a:p>
          <a:r>
            <a:rPr lang="ka-GE" dirty="0"/>
            <a:t>2017</a:t>
          </a:r>
          <a:endParaRPr lang="en-US" dirty="0"/>
        </a:p>
      </dgm:t>
    </dgm:pt>
    <dgm:pt modelId="{60FA2E88-084C-4189-9B01-C7E70E974318}" type="parTrans" cxnId="{E6385F3C-D02B-41C6-B0C0-B57D55C50D97}">
      <dgm:prSet/>
      <dgm:spPr/>
      <dgm:t>
        <a:bodyPr/>
        <a:lstStyle/>
        <a:p>
          <a:endParaRPr lang="en-US"/>
        </a:p>
      </dgm:t>
    </dgm:pt>
    <dgm:pt modelId="{A028DAB8-A80C-47DB-A80D-C7622CF3667D}" type="sibTrans" cxnId="{E6385F3C-D02B-41C6-B0C0-B57D55C50D97}">
      <dgm:prSet/>
      <dgm:spPr/>
      <dgm:t>
        <a:bodyPr/>
        <a:lstStyle/>
        <a:p>
          <a:endParaRPr lang="en-US"/>
        </a:p>
      </dgm:t>
    </dgm:pt>
    <dgm:pt modelId="{396B7D78-2A94-4A94-BA9E-90BDF17CDD48}">
      <dgm:prSet phldrT="[Text]"/>
      <dgm:spPr/>
      <dgm:t>
        <a:bodyPr/>
        <a:lstStyle/>
        <a:p>
          <a:r>
            <a:rPr lang="ka-GE" dirty="0"/>
            <a:t>2 865 300 </a:t>
          </a:r>
          <a:endParaRPr lang="en-US" dirty="0"/>
        </a:p>
      </dgm:t>
    </dgm:pt>
    <dgm:pt modelId="{FC979FB6-108B-410F-B7E7-112862676B0C}" type="parTrans" cxnId="{3916F534-CC61-4A0F-B056-DCF8DBFEDBB5}">
      <dgm:prSet/>
      <dgm:spPr/>
      <dgm:t>
        <a:bodyPr/>
        <a:lstStyle/>
        <a:p>
          <a:endParaRPr lang="en-US"/>
        </a:p>
      </dgm:t>
    </dgm:pt>
    <dgm:pt modelId="{04C26B41-81AD-42B3-ADDA-350D894213D5}" type="sibTrans" cxnId="{3916F534-CC61-4A0F-B056-DCF8DBFEDBB5}">
      <dgm:prSet/>
      <dgm:spPr/>
      <dgm:t>
        <a:bodyPr/>
        <a:lstStyle/>
        <a:p>
          <a:endParaRPr lang="en-US"/>
        </a:p>
      </dgm:t>
    </dgm:pt>
    <dgm:pt modelId="{425F89E0-1378-42E5-8532-8B0428ADF9CF}">
      <dgm:prSet phldrT="[Text]"/>
      <dgm:spPr/>
      <dgm:t>
        <a:bodyPr/>
        <a:lstStyle/>
        <a:p>
          <a:r>
            <a:rPr lang="ka-GE" dirty="0"/>
            <a:t>2018</a:t>
          </a:r>
          <a:endParaRPr lang="en-US" dirty="0"/>
        </a:p>
      </dgm:t>
    </dgm:pt>
    <dgm:pt modelId="{D3D30E59-0310-44C8-BADC-7389516C4BB8}" type="parTrans" cxnId="{E4068487-823B-4DA6-937B-D632A2A39B64}">
      <dgm:prSet/>
      <dgm:spPr/>
      <dgm:t>
        <a:bodyPr/>
        <a:lstStyle/>
        <a:p>
          <a:endParaRPr lang="en-US"/>
        </a:p>
      </dgm:t>
    </dgm:pt>
    <dgm:pt modelId="{9AB443A7-C78C-4C7C-A498-5A388477088B}" type="sibTrans" cxnId="{E4068487-823B-4DA6-937B-D632A2A39B64}">
      <dgm:prSet/>
      <dgm:spPr/>
      <dgm:t>
        <a:bodyPr/>
        <a:lstStyle/>
        <a:p>
          <a:endParaRPr lang="en-US"/>
        </a:p>
      </dgm:t>
    </dgm:pt>
    <dgm:pt modelId="{70C63643-9EF1-4795-989E-6766C2CB7517}">
      <dgm:prSet phldrT="[Text]"/>
      <dgm:spPr/>
      <dgm:t>
        <a:bodyPr/>
        <a:lstStyle/>
        <a:p>
          <a:r>
            <a:rPr lang="ka-GE" dirty="0"/>
            <a:t>6 865 000</a:t>
          </a:r>
          <a:endParaRPr lang="en-US" dirty="0"/>
        </a:p>
      </dgm:t>
    </dgm:pt>
    <dgm:pt modelId="{BD109E3A-8EC1-4EB6-B286-719D415C6AB9}" type="parTrans" cxnId="{1AF80D96-5623-42D1-A450-D8B58962BA5A}">
      <dgm:prSet/>
      <dgm:spPr/>
      <dgm:t>
        <a:bodyPr/>
        <a:lstStyle/>
        <a:p>
          <a:endParaRPr lang="en-US"/>
        </a:p>
      </dgm:t>
    </dgm:pt>
    <dgm:pt modelId="{3E22A97B-192F-47B8-B98F-565F0611F4E9}" type="sibTrans" cxnId="{1AF80D96-5623-42D1-A450-D8B58962BA5A}">
      <dgm:prSet/>
      <dgm:spPr/>
      <dgm:t>
        <a:bodyPr/>
        <a:lstStyle/>
        <a:p>
          <a:endParaRPr lang="en-US"/>
        </a:p>
      </dgm:t>
    </dgm:pt>
    <dgm:pt modelId="{2A5B602A-B7A4-448F-9D96-2C469B16ED4D}">
      <dgm:prSet phldrT="[Text]"/>
      <dgm:spPr/>
      <dgm:t>
        <a:bodyPr/>
        <a:lstStyle/>
        <a:p>
          <a:r>
            <a:rPr lang="ka-GE" dirty="0"/>
            <a:t>2019</a:t>
          </a:r>
          <a:endParaRPr lang="en-US" dirty="0"/>
        </a:p>
      </dgm:t>
    </dgm:pt>
    <dgm:pt modelId="{EEB70DD2-C444-4B10-A348-5AFE19259369}" type="sibTrans" cxnId="{06041EDF-417A-4834-B1CE-88A56FF4A886}">
      <dgm:prSet/>
      <dgm:spPr/>
      <dgm:t>
        <a:bodyPr/>
        <a:lstStyle/>
        <a:p>
          <a:endParaRPr lang="en-US"/>
        </a:p>
      </dgm:t>
    </dgm:pt>
    <dgm:pt modelId="{BEA002AD-E564-41E2-A367-CFB8801E6F65}" type="parTrans" cxnId="{06041EDF-417A-4834-B1CE-88A56FF4A886}">
      <dgm:prSet/>
      <dgm:spPr/>
      <dgm:t>
        <a:bodyPr/>
        <a:lstStyle/>
        <a:p>
          <a:endParaRPr lang="en-US"/>
        </a:p>
      </dgm:t>
    </dgm:pt>
    <dgm:pt modelId="{7860486E-E791-4869-99B1-B3B74D52D365}">
      <dgm:prSet phldrT="[Text]"/>
      <dgm:spPr/>
      <dgm:t>
        <a:bodyPr/>
        <a:lstStyle/>
        <a:p>
          <a:r>
            <a:rPr lang="ka-GE" dirty="0"/>
            <a:t>5 570 700</a:t>
          </a:r>
          <a:endParaRPr lang="en-US" dirty="0"/>
        </a:p>
      </dgm:t>
    </dgm:pt>
    <dgm:pt modelId="{8275DCC6-E374-412A-AD02-CB911890909A}" type="sibTrans" cxnId="{7B0E3636-E8E6-4957-9134-BC8B63D28CFB}">
      <dgm:prSet/>
      <dgm:spPr/>
      <dgm:t>
        <a:bodyPr/>
        <a:lstStyle/>
        <a:p>
          <a:endParaRPr lang="en-US"/>
        </a:p>
      </dgm:t>
    </dgm:pt>
    <dgm:pt modelId="{C2632FE7-E447-4723-A098-6A9B6710F7AD}" type="parTrans" cxnId="{7B0E3636-E8E6-4957-9134-BC8B63D28CFB}">
      <dgm:prSet/>
      <dgm:spPr/>
      <dgm:t>
        <a:bodyPr/>
        <a:lstStyle/>
        <a:p>
          <a:endParaRPr lang="en-US"/>
        </a:p>
      </dgm:t>
    </dgm:pt>
    <dgm:pt modelId="{CBBB6122-485B-42EB-BC79-3FCBF968A2D1}" type="pres">
      <dgm:prSet presAssocID="{3FF3EBF6-7E5B-4555-8B2F-4D60B6FEE05D}" presName="theList" presStyleCnt="0">
        <dgm:presLayoutVars>
          <dgm:dir/>
          <dgm:animLvl val="lvl"/>
          <dgm:resizeHandles val="exact"/>
        </dgm:presLayoutVars>
      </dgm:prSet>
      <dgm:spPr/>
    </dgm:pt>
    <dgm:pt modelId="{5B92C7B1-7D9A-4091-9A6C-4ADBFE5B36B4}" type="pres">
      <dgm:prSet presAssocID="{F63CB4E1-9B1C-40A1-87DD-C228EE99AB64}" presName="compNode" presStyleCnt="0"/>
      <dgm:spPr/>
    </dgm:pt>
    <dgm:pt modelId="{7C8E63DF-8525-45DB-B90E-30E1CE842556}" type="pres">
      <dgm:prSet presAssocID="{F63CB4E1-9B1C-40A1-87DD-C228EE99AB64}" presName="noGeometry" presStyleCnt="0"/>
      <dgm:spPr/>
    </dgm:pt>
    <dgm:pt modelId="{437B3FCF-0C4F-4730-B485-6F9B14D14236}" type="pres">
      <dgm:prSet presAssocID="{F63CB4E1-9B1C-40A1-87DD-C228EE99AB64}" presName="childTextVisible" presStyleLbl="bgAccFollowNode1" presStyleIdx="0" presStyleCnt="3">
        <dgm:presLayoutVars>
          <dgm:bulletEnabled val="1"/>
        </dgm:presLayoutVars>
      </dgm:prSet>
      <dgm:spPr/>
    </dgm:pt>
    <dgm:pt modelId="{C35CA5D8-E51F-4FAF-974D-4F9353C5CDFC}" type="pres">
      <dgm:prSet presAssocID="{F63CB4E1-9B1C-40A1-87DD-C228EE99AB64}" presName="childTextHidden" presStyleLbl="bgAccFollowNode1" presStyleIdx="0" presStyleCnt="3"/>
      <dgm:spPr/>
    </dgm:pt>
    <dgm:pt modelId="{86259E0F-6064-4650-B79B-95F255F2D902}" type="pres">
      <dgm:prSet presAssocID="{F63CB4E1-9B1C-40A1-87DD-C228EE99AB64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2D2E1B61-132A-4ED8-908A-4559C84102FF}" type="pres">
      <dgm:prSet presAssocID="{F63CB4E1-9B1C-40A1-87DD-C228EE99AB64}" presName="aSpace" presStyleCnt="0"/>
      <dgm:spPr/>
    </dgm:pt>
    <dgm:pt modelId="{CA5C37D7-B046-4964-8C03-9EF897524351}" type="pres">
      <dgm:prSet presAssocID="{425F89E0-1378-42E5-8532-8B0428ADF9CF}" presName="compNode" presStyleCnt="0"/>
      <dgm:spPr/>
    </dgm:pt>
    <dgm:pt modelId="{7481A6A4-8821-49C4-A4D1-14C153A74140}" type="pres">
      <dgm:prSet presAssocID="{425F89E0-1378-42E5-8532-8B0428ADF9CF}" presName="noGeometry" presStyleCnt="0"/>
      <dgm:spPr/>
    </dgm:pt>
    <dgm:pt modelId="{D1BA04B2-64B6-4755-A58C-AAF1C1851C54}" type="pres">
      <dgm:prSet presAssocID="{425F89E0-1378-42E5-8532-8B0428ADF9CF}" presName="childTextVisible" presStyleLbl="bgAccFollowNode1" presStyleIdx="1" presStyleCnt="3">
        <dgm:presLayoutVars>
          <dgm:bulletEnabled val="1"/>
        </dgm:presLayoutVars>
      </dgm:prSet>
      <dgm:spPr/>
    </dgm:pt>
    <dgm:pt modelId="{90FA3409-A61C-4979-8807-1EE782DFBC2E}" type="pres">
      <dgm:prSet presAssocID="{425F89E0-1378-42E5-8532-8B0428ADF9CF}" presName="childTextHidden" presStyleLbl="bgAccFollowNode1" presStyleIdx="1" presStyleCnt="3"/>
      <dgm:spPr/>
    </dgm:pt>
    <dgm:pt modelId="{84472989-1D50-4D51-961F-5E707576A689}" type="pres">
      <dgm:prSet presAssocID="{425F89E0-1378-42E5-8532-8B0428ADF9C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84A3B03A-1BD5-44C3-A722-F774A35DB119}" type="pres">
      <dgm:prSet presAssocID="{425F89E0-1378-42E5-8532-8B0428ADF9CF}" presName="aSpace" presStyleCnt="0"/>
      <dgm:spPr/>
    </dgm:pt>
    <dgm:pt modelId="{3586F0F4-36BC-4A22-A931-E6DA30C822A1}" type="pres">
      <dgm:prSet presAssocID="{2A5B602A-B7A4-448F-9D96-2C469B16ED4D}" presName="compNode" presStyleCnt="0"/>
      <dgm:spPr/>
    </dgm:pt>
    <dgm:pt modelId="{449570FD-62BD-436C-A7E2-C22272BAE50C}" type="pres">
      <dgm:prSet presAssocID="{2A5B602A-B7A4-448F-9D96-2C469B16ED4D}" presName="noGeometry" presStyleCnt="0"/>
      <dgm:spPr/>
    </dgm:pt>
    <dgm:pt modelId="{FB377976-8671-4A52-8F3A-2605B6886BB7}" type="pres">
      <dgm:prSet presAssocID="{2A5B602A-B7A4-448F-9D96-2C469B16ED4D}" presName="childTextVisible" presStyleLbl="bgAccFollowNode1" presStyleIdx="2" presStyleCnt="3">
        <dgm:presLayoutVars>
          <dgm:bulletEnabled val="1"/>
        </dgm:presLayoutVars>
      </dgm:prSet>
      <dgm:spPr/>
    </dgm:pt>
    <dgm:pt modelId="{6E6B0320-B53C-454B-984B-55B0AB19D526}" type="pres">
      <dgm:prSet presAssocID="{2A5B602A-B7A4-448F-9D96-2C469B16ED4D}" presName="childTextHidden" presStyleLbl="bgAccFollowNode1" presStyleIdx="2" presStyleCnt="3"/>
      <dgm:spPr/>
    </dgm:pt>
    <dgm:pt modelId="{31F899DD-00A9-4B31-93C7-E7DA5573A9CC}" type="pres">
      <dgm:prSet presAssocID="{2A5B602A-B7A4-448F-9D96-2C469B16ED4D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D5AD4A03-94C9-40FF-887E-B0569C851DAE}" type="presOf" srcId="{7860486E-E791-4869-99B1-B3B74D52D365}" destId="{90FA3409-A61C-4979-8807-1EE782DFBC2E}" srcOrd="1" destOrd="0" presId="urn:microsoft.com/office/officeart/2005/8/layout/hProcess6"/>
    <dgm:cxn modelId="{BAC82812-D7E4-47FA-94BE-875962F74679}" type="presOf" srcId="{F63CB4E1-9B1C-40A1-87DD-C228EE99AB64}" destId="{86259E0F-6064-4650-B79B-95F255F2D902}" srcOrd="0" destOrd="0" presId="urn:microsoft.com/office/officeart/2005/8/layout/hProcess6"/>
    <dgm:cxn modelId="{5AA22E13-6A1A-4BD1-9C42-DECCFF0EE65E}" type="presOf" srcId="{2A5B602A-B7A4-448F-9D96-2C469B16ED4D}" destId="{31F899DD-00A9-4B31-93C7-E7DA5573A9CC}" srcOrd="0" destOrd="0" presId="urn:microsoft.com/office/officeart/2005/8/layout/hProcess6"/>
    <dgm:cxn modelId="{8796C921-5DBD-4AFA-A00E-F64AD90B86DF}" type="presOf" srcId="{396B7D78-2A94-4A94-BA9E-90BDF17CDD48}" destId="{C35CA5D8-E51F-4FAF-974D-4F9353C5CDFC}" srcOrd="1" destOrd="0" presId="urn:microsoft.com/office/officeart/2005/8/layout/hProcess6"/>
    <dgm:cxn modelId="{3916F534-CC61-4A0F-B056-DCF8DBFEDBB5}" srcId="{F63CB4E1-9B1C-40A1-87DD-C228EE99AB64}" destId="{396B7D78-2A94-4A94-BA9E-90BDF17CDD48}" srcOrd="0" destOrd="0" parTransId="{FC979FB6-108B-410F-B7E7-112862676B0C}" sibTransId="{04C26B41-81AD-42B3-ADDA-350D894213D5}"/>
    <dgm:cxn modelId="{7B0E3636-E8E6-4957-9134-BC8B63D28CFB}" srcId="{425F89E0-1378-42E5-8532-8B0428ADF9CF}" destId="{7860486E-E791-4869-99B1-B3B74D52D365}" srcOrd="0" destOrd="0" parTransId="{C2632FE7-E447-4723-A098-6A9B6710F7AD}" sibTransId="{8275DCC6-E374-412A-AD02-CB911890909A}"/>
    <dgm:cxn modelId="{E6385F3C-D02B-41C6-B0C0-B57D55C50D97}" srcId="{3FF3EBF6-7E5B-4555-8B2F-4D60B6FEE05D}" destId="{F63CB4E1-9B1C-40A1-87DD-C228EE99AB64}" srcOrd="0" destOrd="0" parTransId="{60FA2E88-084C-4189-9B01-C7E70E974318}" sibTransId="{A028DAB8-A80C-47DB-A80D-C7622CF3667D}"/>
    <dgm:cxn modelId="{F7E24B44-2D57-4D91-855A-9BC401F90102}" type="presOf" srcId="{70C63643-9EF1-4795-989E-6766C2CB7517}" destId="{FB377976-8671-4A52-8F3A-2605B6886BB7}" srcOrd="0" destOrd="0" presId="urn:microsoft.com/office/officeart/2005/8/layout/hProcess6"/>
    <dgm:cxn modelId="{B8026750-AC59-412D-9CA4-332905D383F4}" type="presOf" srcId="{396B7D78-2A94-4A94-BA9E-90BDF17CDD48}" destId="{437B3FCF-0C4F-4730-B485-6F9B14D14236}" srcOrd="0" destOrd="0" presId="urn:microsoft.com/office/officeart/2005/8/layout/hProcess6"/>
    <dgm:cxn modelId="{10FE4B71-58CB-4DB1-9ED3-D6651A35195D}" type="presOf" srcId="{425F89E0-1378-42E5-8532-8B0428ADF9CF}" destId="{84472989-1D50-4D51-961F-5E707576A689}" srcOrd="0" destOrd="0" presId="urn:microsoft.com/office/officeart/2005/8/layout/hProcess6"/>
    <dgm:cxn modelId="{951C1B77-67D3-423A-872B-C51C07B226DF}" type="presOf" srcId="{3FF3EBF6-7E5B-4555-8B2F-4D60B6FEE05D}" destId="{CBBB6122-485B-42EB-BC79-3FCBF968A2D1}" srcOrd="0" destOrd="0" presId="urn:microsoft.com/office/officeart/2005/8/layout/hProcess6"/>
    <dgm:cxn modelId="{6195F681-D9A2-4FE6-A1D9-E8CC0181376B}" type="presOf" srcId="{7860486E-E791-4869-99B1-B3B74D52D365}" destId="{D1BA04B2-64B6-4755-A58C-AAF1C1851C54}" srcOrd="0" destOrd="0" presId="urn:microsoft.com/office/officeart/2005/8/layout/hProcess6"/>
    <dgm:cxn modelId="{E4068487-823B-4DA6-937B-D632A2A39B64}" srcId="{3FF3EBF6-7E5B-4555-8B2F-4D60B6FEE05D}" destId="{425F89E0-1378-42E5-8532-8B0428ADF9CF}" srcOrd="1" destOrd="0" parTransId="{D3D30E59-0310-44C8-BADC-7389516C4BB8}" sibTransId="{9AB443A7-C78C-4C7C-A498-5A388477088B}"/>
    <dgm:cxn modelId="{1AF80D96-5623-42D1-A450-D8B58962BA5A}" srcId="{2A5B602A-B7A4-448F-9D96-2C469B16ED4D}" destId="{70C63643-9EF1-4795-989E-6766C2CB7517}" srcOrd="0" destOrd="0" parTransId="{BD109E3A-8EC1-4EB6-B286-719D415C6AB9}" sibTransId="{3E22A97B-192F-47B8-B98F-565F0611F4E9}"/>
    <dgm:cxn modelId="{06041EDF-417A-4834-B1CE-88A56FF4A886}" srcId="{3FF3EBF6-7E5B-4555-8B2F-4D60B6FEE05D}" destId="{2A5B602A-B7A4-448F-9D96-2C469B16ED4D}" srcOrd="2" destOrd="0" parTransId="{BEA002AD-E564-41E2-A367-CFB8801E6F65}" sibTransId="{EEB70DD2-C444-4B10-A348-5AFE19259369}"/>
    <dgm:cxn modelId="{60F256EE-38BF-4157-8183-B11823D66FFF}" type="presOf" srcId="{70C63643-9EF1-4795-989E-6766C2CB7517}" destId="{6E6B0320-B53C-454B-984B-55B0AB19D526}" srcOrd="1" destOrd="0" presId="urn:microsoft.com/office/officeart/2005/8/layout/hProcess6"/>
    <dgm:cxn modelId="{F4932647-9065-4B65-99C9-55065F78D4A5}" type="presParOf" srcId="{CBBB6122-485B-42EB-BC79-3FCBF968A2D1}" destId="{5B92C7B1-7D9A-4091-9A6C-4ADBFE5B36B4}" srcOrd="0" destOrd="0" presId="urn:microsoft.com/office/officeart/2005/8/layout/hProcess6"/>
    <dgm:cxn modelId="{2A56C22F-9C72-49BD-A502-A589D9DB6E18}" type="presParOf" srcId="{5B92C7B1-7D9A-4091-9A6C-4ADBFE5B36B4}" destId="{7C8E63DF-8525-45DB-B90E-30E1CE842556}" srcOrd="0" destOrd="0" presId="urn:microsoft.com/office/officeart/2005/8/layout/hProcess6"/>
    <dgm:cxn modelId="{62E01049-5971-4A8A-B14B-56BAA48C3FFD}" type="presParOf" srcId="{5B92C7B1-7D9A-4091-9A6C-4ADBFE5B36B4}" destId="{437B3FCF-0C4F-4730-B485-6F9B14D14236}" srcOrd="1" destOrd="0" presId="urn:microsoft.com/office/officeart/2005/8/layout/hProcess6"/>
    <dgm:cxn modelId="{60FAF43B-3B8C-448C-83F0-9BAA4D3BB989}" type="presParOf" srcId="{5B92C7B1-7D9A-4091-9A6C-4ADBFE5B36B4}" destId="{C35CA5D8-E51F-4FAF-974D-4F9353C5CDFC}" srcOrd="2" destOrd="0" presId="urn:microsoft.com/office/officeart/2005/8/layout/hProcess6"/>
    <dgm:cxn modelId="{4D560D37-E438-4AE5-A273-8A1971CA4DFF}" type="presParOf" srcId="{5B92C7B1-7D9A-4091-9A6C-4ADBFE5B36B4}" destId="{86259E0F-6064-4650-B79B-95F255F2D902}" srcOrd="3" destOrd="0" presId="urn:microsoft.com/office/officeart/2005/8/layout/hProcess6"/>
    <dgm:cxn modelId="{25E86171-04A7-475A-BC42-C6A78031EF14}" type="presParOf" srcId="{CBBB6122-485B-42EB-BC79-3FCBF968A2D1}" destId="{2D2E1B61-132A-4ED8-908A-4559C84102FF}" srcOrd="1" destOrd="0" presId="urn:microsoft.com/office/officeart/2005/8/layout/hProcess6"/>
    <dgm:cxn modelId="{A4A01074-EE8A-493F-9B73-93DEC3BC8BC6}" type="presParOf" srcId="{CBBB6122-485B-42EB-BC79-3FCBF968A2D1}" destId="{CA5C37D7-B046-4964-8C03-9EF897524351}" srcOrd="2" destOrd="0" presId="urn:microsoft.com/office/officeart/2005/8/layout/hProcess6"/>
    <dgm:cxn modelId="{75A0B666-0819-4CCF-B8B3-85AC72DFE0C9}" type="presParOf" srcId="{CA5C37D7-B046-4964-8C03-9EF897524351}" destId="{7481A6A4-8821-49C4-A4D1-14C153A74140}" srcOrd="0" destOrd="0" presId="urn:microsoft.com/office/officeart/2005/8/layout/hProcess6"/>
    <dgm:cxn modelId="{58EF5800-67D9-47F8-87E4-06B69A1C5D4D}" type="presParOf" srcId="{CA5C37D7-B046-4964-8C03-9EF897524351}" destId="{D1BA04B2-64B6-4755-A58C-AAF1C1851C54}" srcOrd="1" destOrd="0" presId="urn:microsoft.com/office/officeart/2005/8/layout/hProcess6"/>
    <dgm:cxn modelId="{3F7CFD0D-293B-4CDC-9E22-0945911F4844}" type="presParOf" srcId="{CA5C37D7-B046-4964-8C03-9EF897524351}" destId="{90FA3409-A61C-4979-8807-1EE782DFBC2E}" srcOrd="2" destOrd="0" presId="urn:microsoft.com/office/officeart/2005/8/layout/hProcess6"/>
    <dgm:cxn modelId="{981C7124-244D-41ED-89B2-8DDBAC03D3CF}" type="presParOf" srcId="{CA5C37D7-B046-4964-8C03-9EF897524351}" destId="{84472989-1D50-4D51-961F-5E707576A689}" srcOrd="3" destOrd="0" presId="urn:microsoft.com/office/officeart/2005/8/layout/hProcess6"/>
    <dgm:cxn modelId="{6DBE2D36-6271-4C52-BA58-F936B26F582F}" type="presParOf" srcId="{CBBB6122-485B-42EB-BC79-3FCBF968A2D1}" destId="{84A3B03A-1BD5-44C3-A722-F774A35DB119}" srcOrd="3" destOrd="0" presId="urn:microsoft.com/office/officeart/2005/8/layout/hProcess6"/>
    <dgm:cxn modelId="{D13BB8A4-DB57-40BD-846E-A9BC242AFF35}" type="presParOf" srcId="{CBBB6122-485B-42EB-BC79-3FCBF968A2D1}" destId="{3586F0F4-36BC-4A22-A931-E6DA30C822A1}" srcOrd="4" destOrd="0" presId="urn:microsoft.com/office/officeart/2005/8/layout/hProcess6"/>
    <dgm:cxn modelId="{B2A71AEE-02F7-4140-9A2B-31F4825DD707}" type="presParOf" srcId="{3586F0F4-36BC-4A22-A931-E6DA30C822A1}" destId="{449570FD-62BD-436C-A7E2-C22272BAE50C}" srcOrd="0" destOrd="0" presId="urn:microsoft.com/office/officeart/2005/8/layout/hProcess6"/>
    <dgm:cxn modelId="{77E07DAC-CBDB-4DEE-99D4-08EAE4AC1E2D}" type="presParOf" srcId="{3586F0F4-36BC-4A22-A931-E6DA30C822A1}" destId="{FB377976-8671-4A52-8F3A-2605B6886BB7}" srcOrd="1" destOrd="0" presId="urn:microsoft.com/office/officeart/2005/8/layout/hProcess6"/>
    <dgm:cxn modelId="{910B0851-A0C5-400D-8A94-DAFA9BCE919B}" type="presParOf" srcId="{3586F0F4-36BC-4A22-A931-E6DA30C822A1}" destId="{6E6B0320-B53C-454B-984B-55B0AB19D526}" srcOrd="2" destOrd="0" presId="urn:microsoft.com/office/officeart/2005/8/layout/hProcess6"/>
    <dgm:cxn modelId="{B8C40D06-9A41-4C50-B3BE-D9E46801351D}" type="presParOf" srcId="{3586F0F4-36BC-4A22-A931-E6DA30C822A1}" destId="{31F899DD-00A9-4B31-93C7-E7DA5573A9CC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B3FCF-0C4F-4730-B485-6F9B14D14236}">
      <dsp:nvSpPr>
        <dsp:cNvPr id="0" name=""/>
        <dsp:cNvSpPr/>
      </dsp:nvSpPr>
      <dsp:spPr>
        <a:xfrm>
          <a:off x="534441" y="1335667"/>
          <a:ext cx="2121693" cy="1854627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19685" rIns="39370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3100" kern="1200" dirty="0"/>
            <a:t>2 865 300 </a:t>
          </a:r>
          <a:endParaRPr lang="en-US" sz="3100" kern="1200" dirty="0"/>
        </a:p>
      </dsp:txBody>
      <dsp:txXfrm>
        <a:off x="1064865" y="1613861"/>
        <a:ext cx="1034326" cy="1298239"/>
      </dsp:txXfrm>
    </dsp:sp>
    <dsp:sp modelId="{86259E0F-6064-4650-B79B-95F255F2D902}">
      <dsp:nvSpPr>
        <dsp:cNvPr id="0" name=""/>
        <dsp:cNvSpPr/>
      </dsp:nvSpPr>
      <dsp:spPr>
        <a:xfrm>
          <a:off x="4018" y="1732558"/>
          <a:ext cx="1060846" cy="10608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700" kern="1200" dirty="0"/>
            <a:t>2017</a:t>
          </a:r>
          <a:endParaRPr lang="en-US" sz="2700" kern="1200" dirty="0"/>
        </a:p>
      </dsp:txBody>
      <dsp:txXfrm>
        <a:off x="159375" y="1887915"/>
        <a:ext cx="750132" cy="750132"/>
      </dsp:txXfrm>
    </dsp:sp>
    <dsp:sp modelId="{D1BA04B2-64B6-4755-A58C-AAF1C1851C54}">
      <dsp:nvSpPr>
        <dsp:cNvPr id="0" name=""/>
        <dsp:cNvSpPr/>
      </dsp:nvSpPr>
      <dsp:spPr>
        <a:xfrm>
          <a:off x="3319164" y="1335667"/>
          <a:ext cx="2121693" cy="1854627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19685" rIns="39370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3100" kern="1200" dirty="0"/>
            <a:t>5 570 700</a:t>
          </a:r>
          <a:endParaRPr lang="en-US" sz="3100" kern="1200" dirty="0"/>
        </a:p>
      </dsp:txBody>
      <dsp:txXfrm>
        <a:off x="3849588" y="1613861"/>
        <a:ext cx="1034326" cy="1298239"/>
      </dsp:txXfrm>
    </dsp:sp>
    <dsp:sp modelId="{84472989-1D50-4D51-961F-5E707576A689}">
      <dsp:nvSpPr>
        <dsp:cNvPr id="0" name=""/>
        <dsp:cNvSpPr/>
      </dsp:nvSpPr>
      <dsp:spPr>
        <a:xfrm>
          <a:off x="2788741" y="1732558"/>
          <a:ext cx="1060846" cy="10608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700" kern="1200" dirty="0"/>
            <a:t>2018</a:t>
          </a:r>
          <a:endParaRPr lang="en-US" sz="2700" kern="1200" dirty="0"/>
        </a:p>
      </dsp:txBody>
      <dsp:txXfrm>
        <a:off x="2944098" y="1887915"/>
        <a:ext cx="750132" cy="750132"/>
      </dsp:txXfrm>
    </dsp:sp>
    <dsp:sp modelId="{FB377976-8671-4A52-8F3A-2605B6886BB7}">
      <dsp:nvSpPr>
        <dsp:cNvPr id="0" name=""/>
        <dsp:cNvSpPr/>
      </dsp:nvSpPr>
      <dsp:spPr>
        <a:xfrm>
          <a:off x="6103887" y="1335667"/>
          <a:ext cx="2121693" cy="1854627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19685" rIns="39370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3100" kern="1200" dirty="0"/>
            <a:t>6 865 000</a:t>
          </a:r>
          <a:endParaRPr lang="en-US" sz="3100" kern="1200" dirty="0"/>
        </a:p>
      </dsp:txBody>
      <dsp:txXfrm>
        <a:off x="6634311" y="1613861"/>
        <a:ext cx="1034326" cy="1298239"/>
      </dsp:txXfrm>
    </dsp:sp>
    <dsp:sp modelId="{31F899DD-00A9-4B31-93C7-E7DA5573A9CC}">
      <dsp:nvSpPr>
        <dsp:cNvPr id="0" name=""/>
        <dsp:cNvSpPr/>
      </dsp:nvSpPr>
      <dsp:spPr>
        <a:xfrm>
          <a:off x="5573464" y="1732558"/>
          <a:ext cx="1060846" cy="10608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700" kern="1200" dirty="0"/>
            <a:t>2019</a:t>
          </a:r>
          <a:endParaRPr lang="en-US" sz="2700" kern="1200" dirty="0"/>
        </a:p>
      </dsp:txBody>
      <dsp:txXfrm>
        <a:off x="5728821" y="1887915"/>
        <a:ext cx="750132" cy="750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F82DE-2A6D-4312-A6AA-31AC34BE3702}" type="datetimeFigureOut">
              <a:rPr lang="en-US" smtClean="0"/>
              <a:pPr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7563-84CA-4E96-BC4E-ACB2E5EE6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სათემო ფსიქიატრიული ამბულატორიული მომსახურება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/>
              <a:t>                     </a:t>
            </a:r>
          </a:p>
          <a:p>
            <a:r>
              <a:rPr lang="ka-GE" dirty="0"/>
              <a:t>                    მანანა ელიაშვილი</a:t>
            </a:r>
          </a:p>
          <a:p>
            <a:r>
              <a:rPr lang="ka-GE" dirty="0"/>
              <a:t>                            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მოწყობა/ხელმისაწვდომობა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ka-GE" sz="2400" dirty="0"/>
              <a:t>სათემო ფსიქიატრიული ამბულატორიული სამსახური მუშაობს მდგ მიდგომით</a:t>
            </a:r>
            <a:endParaRPr lang="en-US" sz="2400" dirty="0"/>
          </a:p>
          <a:p>
            <a:pPr lvl="1"/>
            <a:r>
              <a:rPr lang="ka-GE" sz="2400" dirty="0"/>
              <a:t>არის ერთი ან/და მრავალგუნდიანი (დასახლებულ არეალში მოსახლეობის სიმჭიდროვის გათვალისწინებით)</a:t>
            </a:r>
          </a:p>
          <a:p>
            <a:pPr lvl="1"/>
            <a:r>
              <a:rPr lang="ka-GE" sz="2400" dirty="0"/>
              <a:t>მდგ გუნდი მინიმუმ 3 წევრიანია – ფსიქიატრი, ექთანი, სოც.მუშაკი/ფსიქოლოგი</a:t>
            </a:r>
          </a:p>
          <a:p>
            <a:pPr lvl="1"/>
            <a:r>
              <a:rPr lang="ka-GE" sz="2400" dirty="0"/>
              <a:t>საშტატო ერთეული 70 000 – 100 000 მოსახლეზე – 1 ფსიქიატრი, 1.5 ექთანი, 0.5  სოც.მუშაკი/ფსიქოლოგი.</a:t>
            </a:r>
            <a:endParaRPr lang="en-US" sz="2400" dirty="0"/>
          </a:p>
          <a:p>
            <a:pPr lvl="1"/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ka-GE" b="1" dirty="0"/>
              <a:t>მოწყობა/ხელმისაწვდომობა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ka-GE" sz="2400" dirty="0"/>
              <a:t>მომსახურების მიწოდება ხდება უპირატესად ოფისში, გარდა სტანდარტით განსაზღვრული გამონაკლისი შემთხვევებისა </a:t>
            </a:r>
          </a:p>
          <a:p>
            <a:pPr lvl="1"/>
            <a:r>
              <a:rPr lang="ka-GE" sz="2400" dirty="0"/>
              <a:t>მინიმუმ 30 000–იან პოპულაციის არეალში ხელმისაწვდომია ყოველ სამუშაო დღეს, კვირაში 30 საათის განმალობაში</a:t>
            </a:r>
          </a:p>
          <a:p>
            <a:pPr lvl="1"/>
            <a:r>
              <a:rPr lang="ka-GE" sz="2400" dirty="0"/>
              <a:t>30 000–ზე ნაკლები პოპულაციის არეალში ხელმისაწვდომია მდგ–ის წევრების სამუშაო საათების შესაბამისად და არანაკლებ კვირაში 2 დღე (1 წევრი მაინც)</a:t>
            </a:r>
            <a:endParaRPr lang="en-US" sz="2400" dirty="0"/>
          </a:p>
          <a:p>
            <a:pPr lvl="1"/>
            <a:endParaRPr lang="ka-GE" sz="2400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საფსი </a:t>
            </a:r>
            <a:br>
              <a:rPr lang="ka-GE" dirty="0"/>
            </a:br>
            <a:r>
              <a:rPr lang="ka-GE" dirty="0"/>
              <a:t>მიმართვა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en-US" dirty="0"/>
          </a:p>
          <a:p>
            <a:pPr lvl="1"/>
            <a:r>
              <a:rPr lang="ka-GE" sz="2400" dirty="0"/>
              <a:t>თვითდინებით </a:t>
            </a:r>
            <a:endParaRPr lang="en-US" sz="2400" dirty="0"/>
          </a:p>
          <a:p>
            <a:pPr lvl="1"/>
            <a:r>
              <a:rPr lang="ka-GE" sz="2400" dirty="0"/>
              <a:t>რეფერალი – პირველადი ჯანდაცვიდან</a:t>
            </a:r>
            <a:endParaRPr lang="en-US" sz="2400" dirty="0"/>
          </a:p>
          <a:p>
            <a:pPr lvl="1"/>
            <a:r>
              <a:rPr lang="ka-GE" sz="2400" dirty="0"/>
              <a:t>სხვა ფსიქიკური ჯანმრთელობის სამსახურებიდან(სტაციონარი, მობილური, ასერთიული, კრიზისი) –  რეფერალი</a:t>
            </a:r>
            <a:endParaRPr lang="en-US" sz="2400" dirty="0"/>
          </a:p>
          <a:p>
            <a:pPr lvl="1"/>
            <a:r>
              <a:rPr lang="ka-GE" sz="2400" dirty="0"/>
              <a:t>რეფერალი – სხვა სამედიცინო ან სოციალური სამსახურებიდან 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მომსახურებაში ჩართვის </a:t>
            </a:r>
            <a:br>
              <a:rPr lang="ka-GE" dirty="0"/>
            </a:br>
            <a:r>
              <a:rPr lang="ka-GE" dirty="0"/>
              <a:t>კრიტერიუმები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შემოსაზღვრულ არეალში ფაქტობრივად მცხოვრები მოსახლეობა</a:t>
            </a:r>
          </a:p>
          <a:p>
            <a:r>
              <a:rPr lang="ka-GE" dirty="0"/>
              <a:t>ბავშვები, მოზარდები,მოზრდილები</a:t>
            </a:r>
          </a:p>
          <a:p>
            <a:r>
              <a:rPr lang="ka-GE" dirty="0"/>
              <a:t>პირველლადი კონსულტაცია – ნებისმიერი ფსიქიკური აშლილობა</a:t>
            </a:r>
          </a:p>
          <a:p>
            <a:r>
              <a:rPr lang="ka-GE" dirty="0"/>
              <a:t>მეთვალყურეობა /ზრუნვა – მძიმე ფსიქიკური აშლილობა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მომსახურების მოცულობა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sz="2600" dirty="0"/>
          </a:p>
          <a:p>
            <a:endParaRPr lang="ka-GE" sz="2600" dirty="0"/>
          </a:p>
          <a:p>
            <a:r>
              <a:rPr lang="ka-GE" sz="2600" dirty="0"/>
              <a:t>დიაგნოსტიკა, დროული მკურნალობა, უწყვეტი ზრუნვა, სოციალურ მხარდაჭერა და თემში არსებულ სამედიცინო (პირველადი ჯანდაცვა) და სოციალურ სერვისებთა მჭიდრო თანამშრომლობა </a:t>
            </a:r>
            <a:endParaRPr lang="en-US" sz="2600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ბაზისური ინტერვენციები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ka-GE" dirty="0"/>
              <a:t>ექიმის პირველადი კონსულტაცია –ფსიქიატრი </a:t>
            </a:r>
            <a:endParaRPr lang="en-US" dirty="0"/>
          </a:p>
          <a:p>
            <a:pPr lvl="0"/>
            <a:r>
              <a:rPr lang="ka-GE" dirty="0"/>
              <a:t>ექიმის გეგმიური კონსულტაცია </a:t>
            </a:r>
            <a:endParaRPr lang="en-US" dirty="0"/>
          </a:p>
          <a:p>
            <a:pPr lvl="0"/>
            <a:r>
              <a:rPr lang="ka-GE" dirty="0"/>
              <a:t>სატელეფონო და სხვა სახის კონსულტაცია ოჯახის ექიმთან</a:t>
            </a:r>
            <a:endParaRPr lang="en-US" dirty="0"/>
          </a:p>
          <a:p>
            <a:pPr lvl="0"/>
            <a:r>
              <a:rPr lang="ka-GE" dirty="0"/>
              <a:t>ექთნის კონსულტაცია ( ფიზიკალური მონაცემები ჩივილები, კომპეტენციის ფარგლებში ფსიქ.სტატუსის და მედიკამენტების გვერდითი ეფექტების შეფასება)</a:t>
            </a:r>
            <a:endParaRPr lang="en-US" dirty="0"/>
          </a:p>
          <a:p>
            <a:pPr lvl="0"/>
            <a:r>
              <a:rPr lang="ka-GE" dirty="0"/>
              <a:t>სოციალური საჭიროებების შეფასება – სოც. მუშაკი</a:t>
            </a:r>
          </a:p>
          <a:p>
            <a:r>
              <a:rPr lang="ka-GE" dirty="0"/>
              <a:t>სოცილურ საკითხებში კონსულტაცია/მხარდაჭერა – სოც.მუშაკი </a:t>
            </a:r>
          </a:p>
          <a:p>
            <a:pPr lvl="0"/>
            <a:r>
              <a:rPr lang="ka-GE" dirty="0"/>
              <a:t>ინდივიდუალური გეგმის შედგენა  – მთელი მდგ </a:t>
            </a:r>
            <a:endParaRPr lang="en-US" dirty="0"/>
          </a:p>
          <a:p>
            <a:pPr lvl="0"/>
            <a:r>
              <a:rPr lang="ka-GE" dirty="0"/>
              <a:t>ბაზისური ფსიქოგანათლება (პაციენტის/ოჯახის) ფსიქიატრი /ფსიქოლოგი/ექთანი </a:t>
            </a:r>
            <a:endParaRPr lang="en-US" dirty="0"/>
          </a:p>
          <a:p>
            <a:pPr lvl="0"/>
            <a:r>
              <a:rPr lang="ka-GE" dirty="0"/>
              <a:t>ფსიქოლოგიური მხარდაჭერა –  ფსიქიატრი /ფსიქოლოგი/ სოც.მუშაკი/ ექთანი </a:t>
            </a:r>
            <a:endParaRPr lang="en-US" dirty="0"/>
          </a:p>
          <a:p>
            <a:pPr lvl="0"/>
            <a:r>
              <a:rPr lang="ka-GE" dirty="0"/>
              <a:t>შეზღუდული შესაძლებლობის სტატუსის განსაზღვრა  </a:t>
            </a:r>
            <a:endParaRPr lang="en-US" dirty="0"/>
          </a:p>
          <a:p>
            <a:pPr>
              <a:buNone/>
            </a:pPr>
            <a:r>
              <a:rPr lang="ka-GE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დამატებითი ინტერვენციები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ka-GE" dirty="0"/>
          </a:p>
          <a:p>
            <a:pPr lvl="0"/>
            <a:r>
              <a:rPr lang="ka-GE" dirty="0"/>
              <a:t>ინდივიდუალური თერაპია –საჭიროებების მიხედვით</a:t>
            </a:r>
            <a:endParaRPr lang="en-US" dirty="0"/>
          </a:p>
          <a:p>
            <a:pPr lvl="0"/>
            <a:r>
              <a:rPr lang="ka-GE" dirty="0"/>
              <a:t>ჯგუფური თერაპიები – საჭიროების მიხედვით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ბინაზე  ვიზიტი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ka-GE" sz="2000" dirty="0"/>
              <a:t>პირველადი ვიზიტი  პაციენტებთან, რომლებიც სომატური ჯანმრთელობის დროებითი გაუარესების გამო ვერ გამოდიან იდან და ესაჭიროებათ ფსიქიკური ჯანმრთელობის სპეციალისტის გადაუდებელი კონსულტაცია.    </a:t>
            </a:r>
            <a:endParaRPr lang="en-US" sz="2000" dirty="0"/>
          </a:p>
          <a:p>
            <a:pPr lvl="0"/>
            <a:r>
              <a:rPr lang="ka-GE" sz="2000" dirty="0"/>
              <a:t>მკურნალობის/ ზრუნვის პროცესში მყოფ პაციენტებთან, რომლებიც სომატურიდროებითი გაუარესების ან სიქიკური ჯანმრთელობის გაუარესების გამო ვერ გამოდიან სახლიდან და ესაჭიროებათ გადაუდებელი კონსულტაცია </a:t>
            </a:r>
          </a:p>
          <a:p>
            <a:pPr lvl="0"/>
            <a:r>
              <a:rPr lang="ka-GE" sz="2000" dirty="0"/>
              <a:t>შშმპ სტატუსის დადგენა/გადამოწმება – მკურნალობა/ზრუნვის პროცესში მყოფ პაციენტებტან, რომლებიც სომატური ან/და ფსიქიკური მდგომარეობის გაუარესების გამო ვერ გამოდიან სახლიდან</a:t>
            </a:r>
          </a:p>
          <a:p>
            <a:r>
              <a:rPr lang="ka-GE" sz="2000" dirty="0"/>
              <a:t>მულტიდისციპლინური გუნდის წევრის ვიზიტი – სოციალური პრობლემის და დისტრესის შესაბამისად</a:t>
            </a:r>
            <a:endParaRPr lang="en-US" sz="2000" dirty="0"/>
          </a:p>
          <a:p>
            <a:pPr lvl="0"/>
            <a:endParaRPr lang="ka-GE" sz="2000" dirty="0"/>
          </a:p>
          <a:p>
            <a:pPr lvl="0"/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ინტერვენციების სიხშირე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a-GE" dirty="0"/>
              <a:t>პაციენტის ფსიქიკური მდგომარეობიდან გამომდინარე ან ინდივიდუალური გეგმის შესაბამისად</a:t>
            </a:r>
            <a:endParaRPr lang="en-US" dirty="0"/>
          </a:p>
          <a:p>
            <a:pPr lvl="0"/>
            <a:r>
              <a:rPr lang="en-GB" dirty="0" err="1"/>
              <a:t>ექიმის</a:t>
            </a:r>
            <a:r>
              <a:rPr lang="ka-GE" dirty="0"/>
              <a:t> პირისპირ </a:t>
            </a:r>
            <a:r>
              <a:rPr lang="en-GB" dirty="0" err="1"/>
              <a:t>კონსულტაცი</a:t>
            </a:r>
            <a:r>
              <a:rPr lang="ka-GE" dirty="0"/>
              <a:t>ა – მინიმუმ 3 თვეში ერთხელ.</a:t>
            </a:r>
            <a:endParaRPr lang="en-US" dirty="0"/>
          </a:p>
          <a:p>
            <a:pPr lvl="0"/>
            <a:r>
              <a:rPr lang="ka-GE" dirty="0"/>
              <a:t>მდგ წევრის სატელეფონო კონსულტაცია – მინიმუმ თვეში ერთხელ.</a:t>
            </a:r>
            <a:endParaRPr lang="en-US" dirty="0"/>
          </a:p>
          <a:p>
            <a:pPr>
              <a:buNone/>
            </a:pPr>
            <a:r>
              <a:rPr lang="ka-GE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რეფერალი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ka-GE" dirty="0"/>
              <a:t>ოჯახის ექიმთან – სომატური  ჯანმრთელობის პრობლემები.</a:t>
            </a:r>
            <a:endParaRPr lang="en-US" dirty="0"/>
          </a:p>
          <a:p>
            <a:pPr lvl="0"/>
            <a:r>
              <a:rPr lang="ka-GE" dirty="0"/>
              <a:t>მობილურ გუნდში –ა) პაციენტი 3 თვის განმალობაში არ/ვერ აკითხავს ამბულატორიას (გარდა იმ შემთხვევებისა, როცა პაციენტი დროებით არ იმყოფება საცხოვრებელ ადგილზე ან სომატური ჯანმრთელობის გამო დასჭირდა სტაციონარული მკურნალობ) ბ)პაციენტს 2 თვის განმალობაში დასჭირდა საშუალოდ 4–ზე მეტი მდგ მუშაკის ვიზიტი ბინაზე/თემში. </a:t>
            </a:r>
            <a:endParaRPr lang="en-US" dirty="0"/>
          </a:p>
          <a:p>
            <a:pPr lvl="0"/>
            <a:r>
              <a:rPr lang="ka-GE" dirty="0"/>
              <a:t>ასერტიულ გუნდში – პაციენტს  წლის განმალობაში დასჭირდა 2–ზე მეტი სტაციონირება ან სტაციონირების ხანგრძლივობამ შეადგინა ჯამში 5 თვე გასული 1 წლის მანძილზე. </a:t>
            </a:r>
            <a:endParaRPr lang="en-US" dirty="0"/>
          </a:p>
          <a:p>
            <a:pPr lvl="0"/>
            <a:r>
              <a:rPr lang="ka-GE" dirty="0"/>
              <a:t>კრიზისული ინტერვენციის გუნდში – კრიზისის კრიტერიუმების არსებობისას. </a:t>
            </a:r>
            <a:endParaRPr lang="en-US" dirty="0"/>
          </a:p>
          <a:p>
            <a:pPr lvl="0"/>
            <a:r>
              <a:rPr lang="ka-GE" dirty="0"/>
              <a:t>სტაციონარში – სტაციონირების კრიტერიუმების არსებობისას,  პაციენტის თანხმობით. თანხმობის გარეშე– არანებაყოფლობითი სტაციონირების კრიტერიუმების  არსებობისას (კანონმდებლობის შესაბამისად.)    </a:t>
            </a:r>
            <a:endParaRPr lang="en-US" dirty="0"/>
          </a:p>
          <a:p>
            <a:pPr lvl="0"/>
            <a:r>
              <a:rPr lang="ka-GE" dirty="0"/>
              <a:t>ფსიქო–სოციალური რეაბილიტაციის  დღის ცენტრში ან კლუბში.</a:t>
            </a:r>
            <a:endParaRPr lang="en-US" dirty="0"/>
          </a:p>
          <a:p>
            <a:r>
              <a:rPr lang="ka-GE" dirty="0"/>
              <a:t>საცხოვრისში და სხვა სოციალურ სამსახურებში.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სათემო ფსიქიატრიული ამბულატორიული სამსახური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/>
          </a:p>
          <a:p>
            <a:r>
              <a:rPr lang="ka-GE" dirty="0"/>
              <a:t>ჯანდაცვის მომსახურების მეორადი სპეციალიზირებული რგოლი </a:t>
            </a:r>
          </a:p>
          <a:p>
            <a:r>
              <a:rPr lang="ka-GE" dirty="0"/>
              <a:t> ფსიქიკური ჯანდაცვის  ბაზისური/ფუნდამენტური სამსახური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მომსახურების შეჩერაბა/შეწყვეტა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/>
              <a:t>             შეჩერება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endParaRPr lang="ka-GE" sz="2000" dirty="0"/>
          </a:p>
          <a:p>
            <a:pPr lvl="0"/>
            <a:r>
              <a:rPr lang="ka-GE" sz="2000" dirty="0"/>
              <a:t>სტაციონარში მოხვედრისას</a:t>
            </a:r>
            <a:endParaRPr lang="en-US" sz="2000" dirty="0"/>
          </a:p>
          <a:p>
            <a:pPr lvl="0"/>
            <a:r>
              <a:rPr lang="ka-GE" sz="2000" dirty="0"/>
              <a:t>კრიზისული ინტერვენციის გუნდში მოხვედრისას</a:t>
            </a:r>
            <a:endParaRPr lang="en-US" sz="2000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a-GE" dirty="0"/>
              <a:t>            შეწყვეტა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ka-GE" sz="2200" dirty="0"/>
              <a:t>საკუთარი მოთხოვნა </a:t>
            </a:r>
            <a:endParaRPr lang="en-US" sz="2200" dirty="0"/>
          </a:p>
          <a:p>
            <a:pPr lvl="0"/>
            <a:r>
              <a:rPr lang="ka-GE" sz="2200" dirty="0"/>
              <a:t>საცხოვრებელი ადგილის შეცვლა  (სხვა შემოსაზღვრულ არეალზე პაციენტის საცხოვრებელად გადასვლა) </a:t>
            </a:r>
            <a:endParaRPr lang="en-US" sz="2200" dirty="0"/>
          </a:p>
          <a:p>
            <a:pPr lvl="0"/>
            <a:r>
              <a:rPr lang="ka-GE" sz="2200" dirty="0"/>
              <a:t>გამოჯანმრთელება</a:t>
            </a:r>
            <a:endParaRPr lang="en-US" sz="2200" dirty="0"/>
          </a:p>
          <a:p>
            <a:pPr lvl="0"/>
            <a:r>
              <a:rPr lang="ka-GE" sz="2200" dirty="0"/>
              <a:t>გარდაცვალება</a:t>
            </a:r>
            <a:endParaRPr lang="en-US" sz="2200" dirty="0"/>
          </a:p>
          <a:p>
            <a:pPr lvl="0"/>
            <a:r>
              <a:rPr lang="ka-GE" sz="2200" dirty="0"/>
              <a:t>მაღალი ინტენსივობის სერვისების (მობილური, ასერტული გუნდი ) მომსახურებაზე გადასვლა</a:t>
            </a:r>
            <a:endParaRPr lang="en-US" sz="22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ka-GE" sz="4000" b="1" dirty="0"/>
              <a:t>სათემო ამბულატორია</a:t>
            </a:r>
            <a:br>
              <a:rPr lang="ka-GE" sz="4000" b="1" dirty="0"/>
            </a:br>
            <a:r>
              <a:rPr lang="ka-GE" sz="3600" b="1" dirty="0"/>
              <a:t>პრობლემა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786478"/>
          </a:xfrm>
        </p:spPr>
        <p:txBody>
          <a:bodyPr>
            <a:normAutofit/>
          </a:bodyPr>
          <a:lstStyle/>
          <a:p>
            <a:r>
              <a:rPr lang="ka-GE" sz="2800" dirty="0"/>
              <a:t>გეოგრაფიული ხელმიწავდომობის უზრუნველყოფა </a:t>
            </a:r>
          </a:p>
          <a:p>
            <a:endParaRPr lang="ka-GE" sz="2800" dirty="0"/>
          </a:p>
          <a:p>
            <a:r>
              <a:rPr lang="ka-GE" sz="2800" dirty="0"/>
              <a:t>პროგრამული ვალდებულებების დახვეწა</a:t>
            </a:r>
          </a:p>
          <a:p>
            <a:pPr>
              <a:buFont typeface="Wingdings" pitchFamily="2" charset="2"/>
              <a:buChar char="ü"/>
            </a:pPr>
            <a:r>
              <a:rPr lang="ka-GE" sz="1800" dirty="0"/>
              <a:t>მედიკამენტების და ხელფასისი თვიური 35%</a:t>
            </a:r>
            <a:r>
              <a:rPr lang="ka-GE" dirty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ka-GE" sz="1600" dirty="0"/>
              <a:t>სათემო პრინციპის დარღვევა</a:t>
            </a:r>
          </a:p>
          <a:p>
            <a:pPr>
              <a:buFont typeface="Wingdings" pitchFamily="2" charset="2"/>
              <a:buChar char="ü"/>
            </a:pPr>
            <a:endParaRPr lang="ka-GE" sz="1600" dirty="0"/>
          </a:p>
          <a:p>
            <a:r>
              <a:rPr lang="ka-GE" sz="2800" dirty="0"/>
              <a:t>შშმ სტატუსის მინიჭების მექანიზმის სრულყოფა  </a:t>
            </a:r>
          </a:p>
          <a:p>
            <a:endParaRPr lang="ka-GE" sz="2800" dirty="0"/>
          </a:p>
          <a:p>
            <a:r>
              <a:rPr lang="ka-GE" sz="2800" dirty="0"/>
              <a:t>კადრების მომზადება</a:t>
            </a:r>
          </a:p>
          <a:p>
            <a:pPr>
              <a:buNone/>
            </a:pPr>
            <a:endParaRPr lang="ka-GE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/>
              <a:t>2018 წლიდან  </a:t>
            </a:r>
            <a:br>
              <a:rPr lang="ka-GE" sz="3200" dirty="0"/>
            </a:br>
            <a:br>
              <a:rPr lang="ka-GE" sz="3200" dirty="0"/>
            </a:br>
            <a:r>
              <a:rPr lang="ka-GE" sz="3200" dirty="0"/>
              <a:t>განხორციელებული ცვლილებები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ka-GE" dirty="0"/>
          </a:p>
          <a:p>
            <a:r>
              <a:rPr lang="ka-GE" sz="2400" dirty="0"/>
              <a:t>დაფინანსების მეთოდოლოგიის ცვლილება</a:t>
            </a:r>
          </a:p>
          <a:p>
            <a:r>
              <a:rPr lang="ka-GE" sz="2400" dirty="0"/>
              <a:t>დაფინანსების გაზრდა</a:t>
            </a:r>
          </a:p>
          <a:p>
            <a:r>
              <a:rPr lang="ka-GE" sz="2400" dirty="0"/>
              <a:t>ბიო–ფსიქო –სოციაურ მოდელზე გადასვლა და მულტიდისციპლინური მუშაობის დანერგვა (მომსახურების მოცულობას დაემატა ფსიქოგანათლება, ფსიქოლოგიური მხარდაჭერა და სოც. საკითხებში დახმარება)</a:t>
            </a:r>
          </a:p>
          <a:p>
            <a:r>
              <a:rPr lang="ka-GE" sz="2400" dirty="0"/>
              <a:t>მედიკამენტებით უზრუნველყოფის  გაუმჯობესება</a:t>
            </a:r>
          </a:p>
          <a:p>
            <a:r>
              <a:rPr lang="ka-GE" sz="2400" dirty="0"/>
              <a:t>თემში მცხოვრებ ნებისმიერ საქ.მოქალაქისთვის პირველადი კონსულტაცია </a:t>
            </a:r>
          </a:p>
          <a:p>
            <a:endParaRPr lang="en-US" sz="2400" dirty="0"/>
          </a:p>
          <a:p>
            <a:endParaRPr lang="ka-GE" dirty="0"/>
          </a:p>
          <a:p>
            <a:pPr>
              <a:buNone/>
            </a:pPr>
            <a:endParaRPr lang="ka-G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დაფინანსების მეთოდოლოგია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ka-GE" sz="2000" dirty="0"/>
              <a:t>          გლობალური ბიუჯეტი</a:t>
            </a:r>
          </a:p>
          <a:p>
            <a:r>
              <a:rPr lang="ka-GE" sz="2000" dirty="0"/>
              <a:t>                2018 წლამდე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endParaRPr lang="ka-GE" dirty="0"/>
          </a:p>
          <a:p>
            <a:pPr lvl="0"/>
            <a:r>
              <a:rPr lang="ka-GE" sz="2000" dirty="0"/>
              <a:t>არეალი</a:t>
            </a:r>
          </a:p>
          <a:p>
            <a:pPr>
              <a:buNone/>
            </a:pPr>
            <a:r>
              <a:rPr lang="ka-GE" sz="2000" dirty="0"/>
              <a:t>  შემოსაზღვრული არ არის</a:t>
            </a:r>
          </a:p>
          <a:p>
            <a:endParaRPr lang="ka-GE" sz="2000" dirty="0"/>
          </a:p>
          <a:p>
            <a:r>
              <a:rPr lang="ka-GE" sz="2000" dirty="0"/>
              <a:t>ისტორიული ბიუჯეტი</a:t>
            </a:r>
          </a:p>
          <a:p>
            <a:pPr>
              <a:buNone/>
            </a:pPr>
            <a:endParaRPr lang="ka-GE" sz="2000" dirty="0"/>
          </a:p>
          <a:p>
            <a:pPr lvl="0"/>
            <a:endParaRPr lang="ka-GE" dirty="0"/>
          </a:p>
          <a:p>
            <a:pPr lvl="0"/>
            <a:endParaRPr lang="ka-GE" dirty="0"/>
          </a:p>
          <a:p>
            <a:pPr lvl="0"/>
            <a:endParaRPr lang="ka-GE" dirty="0"/>
          </a:p>
          <a:p>
            <a:pPr lvl="0"/>
            <a:endParaRPr lang="ka-GE" dirty="0"/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ka-GE" sz="2000" dirty="0"/>
              <a:t>    გლობალური ბიუჯეტი</a:t>
            </a:r>
          </a:p>
          <a:p>
            <a:r>
              <a:rPr lang="ka-GE" sz="2000" dirty="0"/>
              <a:t>           2018 წლიდან</a:t>
            </a: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ka-GE" dirty="0"/>
          </a:p>
          <a:p>
            <a:r>
              <a:rPr lang="ka-GE" sz="2000" dirty="0"/>
              <a:t>არეალი</a:t>
            </a:r>
          </a:p>
          <a:p>
            <a:pPr>
              <a:buNone/>
            </a:pPr>
            <a:r>
              <a:rPr lang="ka-GE" sz="2000" dirty="0"/>
              <a:t>შემოსაზღვრულია</a:t>
            </a:r>
          </a:p>
          <a:p>
            <a:pPr>
              <a:buNone/>
            </a:pPr>
            <a:endParaRPr lang="ka-GE" sz="2000" dirty="0"/>
          </a:p>
          <a:p>
            <a:pPr lvl="0"/>
            <a:r>
              <a:rPr lang="ka-GE" sz="2000" dirty="0"/>
              <a:t>მოსახლეობის რაოდენობის შესაბამისად</a:t>
            </a:r>
            <a:endParaRPr lang="en-US" sz="2000" dirty="0"/>
          </a:p>
          <a:p>
            <a:endParaRPr lang="ka-GE" dirty="0"/>
          </a:p>
          <a:p>
            <a:endParaRPr lang="ka-GE" dirty="0"/>
          </a:p>
          <a:p>
            <a:endParaRPr lang="ka-GE" dirty="0"/>
          </a:p>
          <a:p>
            <a:pPr>
              <a:buNone/>
            </a:pPr>
            <a:endParaRPr lang="ka-GE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დაფინანსება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შედეგები</a:t>
            </a:r>
            <a:br>
              <a:rPr lang="ka-GE" dirty="0"/>
            </a:br>
            <a:r>
              <a:rPr lang="ka-GE" dirty="0"/>
              <a:t>მომსახურება/პერსონალი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ka-GE" dirty="0"/>
          </a:p>
          <a:p>
            <a:r>
              <a:rPr lang="ka-GE" sz="2000" dirty="0"/>
              <a:t>მედიკამენტების სიმწირე </a:t>
            </a:r>
          </a:p>
          <a:p>
            <a:r>
              <a:rPr lang="ka-GE" sz="2000" dirty="0"/>
              <a:t>სპეციალისტების ნაკლებობა 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ka-GE" sz="2000" dirty="0"/>
              <a:t>დაინერგა მდგ მომსახურება</a:t>
            </a:r>
          </a:p>
          <a:p>
            <a:r>
              <a:rPr lang="ka-GE" sz="2000" dirty="0"/>
              <a:t> განისაზღვრა სავალდებულო სპეციალისტების ჩამონათვალი/რაოდენობა</a:t>
            </a:r>
          </a:p>
          <a:p>
            <a:r>
              <a:rPr lang="ka-GE" sz="2000" dirty="0"/>
              <a:t>გაუმჯობესდა მედიკამენტებით უზრუნველყოფა  – ბიუჯეტის არანაკლებ 35% </a:t>
            </a:r>
          </a:p>
          <a:p>
            <a:r>
              <a:rPr lang="ka-GE" sz="2000" dirty="0"/>
              <a:t>გაუმჯობესფა მდგ სპეციალისტების შრომის ანაზღაურება – ბიუჯეტის არანაკლებ 35%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შედეგები</a:t>
            </a:r>
            <a:br>
              <a:rPr lang="ka-GE" dirty="0"/>
            </a:br>
            <a:r>
              <a:rPr lang="ka-GE" dirty="0"/>
              <a:t>მოსწყობა/ ხელმისაწვდომობა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/>
          </a:p>
          <a:p>
            <a:r>
              <a:rPr lang="ka-GE" dirty="0"/>
              <a:t>18–იდან   21 –მდე გაიზარდა სათემო ამბულატორიული სამსახურების რაოდენობა</a:t>
            </a:r>
          </a:p>
          <a:p>
            <a:r>
              <a:rPr lang="ka-GE" dirty="0"/>
              <a:t>არსებულ სამსახურებს გაუჩნდათ დაინტერესება და რიგ რაიონებში გახსნეს ოფისები/კაბინეტები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გამოწვევები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sz="2400"/>
          </a:p>
          <a:p>
            <a:r>
              <a:rPr lang="ka-GE" sz="2400"/>
              <a:t>მულტიდისციპლინური </a:t>
            </a:r>
            <a:r>
              <a:rPr lang="ka-GE" sz="2400" dirty="0"/>
              <a:t>მიდგომით მმსახურების თვისობრივი გაუმჯობესება </a:t>
            </a:r>
          </a:p>
          <a:p>
            <a:r>
              <a:rPr lang="ka-GE" sz="2400" dirty="0"/>
              <a:t>კადრების კავალიფიკაცია</a:t>
            </a:r>
          </a:p>
          <a:p>
            <a:r>
              <a:rPr lang="ka-GE" sz="2400" dirty="0"/>
              <a:t> ბავშვთა და მოზარდთა ფსიქიატრების მნიშვნელოვანი დეფიციტი, განსაკუთრებით რეგიონებში</a:t>
            </a:r>
          </a:p>
          <a:p>
            <a:r>
              <a:rPr lang="ka-GE" sz="2400" dirty="0"/>
              <a:t>შესაძლებლობის შეზღუდვის სტატუსის მინიჭება/ გადამოწმების სრულყოფა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სტანდარტი</a:t>
            </a:r>
            <a:br>
              <a:rPr lang="ka-GE" dirty="0"/>
            </a:br>
            <a:r>
              <a:rPr lang="ka-GE" dirty="0"/>
              <a:t>მომსაურების პრინციპები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ka-GE" b="1" dirty="0"/>
              <a:t>ავტონომიურობის დაცვა</a:t>
            </a:r>
            <a:r>
              <a:rPr lang="ka-GE" dirty="0"/>
              <a:t>  – მომსახურების გაწევა  ინფორმირებული თანხმობის საფუძველზე;პაციენტის დამოუკიდებელი გადაწყვეტილების მიღების და არჩევანის უფლება ( ჩართულობა  მკურნალობისა და ზრუნვის გეგმის შედგენაში);</a:t>
            </a:r>
            <a:endParaRPr lang="en-US" sz="4400" dirty="0"/>
          </a:p>
          <a:p>
            <a:pPr lvl="1"/>
            <a:r>
              <a:rPr lang="ka-GE" b="1" dirty="0"/>
              <a:t>უწყვეტობა</a:t>
            </a:r>
            <a:r>
              <a:rPr lang="ka-GE" dirty="0"/>
              <a:t>– ფსიქიკური აშლილობის დიაგნოსტიკა, პრევენცია, მკურნალობა და ზრუნვა; </a:t>
            </a:r>
            <a:endParaRPr lang="en-US" sz="4400" dirty="0"/>
          </a:p>
          <a:p>
            <a:pPr lvl="1"/>
            <a:r>
              <a:rPr lang="ka-GE" b="1" dirty="0"/>
              <a:t>გეოგრაფიული ხელმისაწვდომობა</a:t>
            </a:r>
            <a:r>
              <a:rPr lang="ka-GE" dirty="0"/>
              <a:t> – თემში/შემოსაზღვრულ არეალზე  დასახლებულ პოპულაციაში მომსახურების მიწოდება;</a:t>
            </a:r>
            <a:endParaRPr lang="en-US" sz="4400" dirty="0"/>
          </a:p>
          <a:p>
            <a:pPr lvl="1"/>
            <a:r>
              <a:rPr lang="ka-GE" b="1" dirty="0"/>
              <a:t>კომლექსურობა</a:t>
            </a:r>
            <a:r>
              <a:rPr lang="ka-GE" dirty="0"/>
              <a:t> – ბიო–ფსიქო–სოციალურ მიდგომებზე დაფუძნებული მომსახურების მიწოდება;  </a:t>
            </a:r>
            <a:endParaRPr lang="en-US" sz="4400" dirty="0"/>
          </a:p>
          <a:p>
            <a:pPr lvl="1"/>
            <a:r>
              <a:rPr lang="ka-GE" b="1" dirty="0"/>
              <a:t>კოორდინირება</a:t>
            </a:r>
            <a:r>
              <a:rPr lang="ka-GE" dirty="0"/>
              <a:t> - რეფერალი პირველადი ჯანდაცვის სამსახურებთან ორივე მიმართულებით;რეფერალი ფსიქიკური ჯანდაცვის სამსახურებთან ორივე მიმართულებით</a:t>
            </a:r>
            <a:endParaRPr lang="en-US" sz="4400" dirty="0"/>
          </a:p>
          <a:p>
            <a:r>
              <a:rPr lang="ka-GE" dirty="0"/>
              <a:t> </a:t>
            </a:r>
            <a:endParaRPr lang="en-US" sz="4800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857</Words>
  <Application>Microsoft Office PowerPoint</Application>
  <PresentationFormat>On-screen Show (4:3)</PresentationFormat>
  <Paragraphs>150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Office Theme</vt:lpstr>
      <vt:lpstr>სათემო ფსიქიატრიული ამბულატორიული მომსახურება</vt:lpstr>
      <vt:lpstr>სათემო ფსიქიატრიული ამბულატორიული სამსახური</vt:lpstr>
      <vt:lpstr>2018 წლიდან    განხორციელებული ცვლილებები</vt:lpstr>
      <vt:lpstr>დაფინანსების მეთოდოლოგია</vt:lpstr>
      <vt:lpstr>დაფინანსება</vt:lpstr>
      <vt:lpstr>შედეგები მომსახურება/პერსონალი</vt:lpstr>
      <vt:lpstr>შედეგები მოსწყობა/ ხელმისაწვდომობა</vt:lpstr>
      <vt:lpstr>გამოწვევები</vt:lpstr>
      <vt:lpstr>სტანდარტი მომსაურების პრინციპები</vt:lpstr>
      <vt:lpstr>მოწყობა/ხელმისაწვდომობა</vt:lpstr>
      <vt:lpstr>მოწყობა/ხელმისაწვდომობა  </vt:lpstr>
      <vt:lpstr>საფსი  მიმართვა</vt:lpstr>
      <vt:lpstr>მომსახურებაში ჩართვის  კრიტერიუმები</vt:lpstr>
      <vt:lpstr>მომსახურების მოცულობა</vt:lpstr>
      <vt:lpstr>ბაზისური ინტერვენციები</vt:lpstr>
      <vt:lpstr>დამატებითი ინტერვენციები</vt:lpstr>
      <vt:lpstr>ბინაზე  ვიზიტი</vt:lpstr>
      <vt:lpstr>ინტერვენციების სიხშირე</vt:lpstr>
      <vt:lpstr>რეფერალი</vt:lpstr>
      <vt:lpstr>მომსახურების შეჩერაბა/შეწყვეტა</vt:lpstr>
      <vt:lpstr>სათემო ამბულატორია პრობლემა 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სათემო ამბულატორიული ფსიქიატრიული მომსახურება</dc:title>
  <dc:creator>KHATUNA</dc:creator>
  <cp:lastModifiedBy>Eka Chkonia</cp:lastModifiedBy>
  <cp:revision>9</cp:revision>
  <dcterms:created xsi:type="dcterms:W3CDTF">2019-05-20T09:34:01Z</dcterms:created>
  <dcterms:modified xsi:type="dcterms:W3CDTF">2019-05-21T11:42:30Z</dcterms:modified>
</cp:coreProperties>
</file>